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863" r:id="rId2"/>
    <p:sldId id="864" r:id="rId3"/>
    <p:sldId id="858" r:id="rId4"/>
    <p:sldId id="865" r:id="rId5"/>
    <p:sldId id="866" r:id="rId6"/>
    <p:sldId id="867" r:id="rId7"/>
    <p:sldId id="868" r:id="rId8"/>
    <p:sldId id="872" r:id="rId9"/>
    <p:sldId id="870" r:id="rId10"/>
    <p:sldId id="873" r:id="rId11"/>
    <p:sldId id="874" r:id="rId12"/>
    <p:sldId id="884" r:id="rId13"/>
    <p:sldId id="875" r:id="rId14"/>
    <p:sldId id="876" r:id="rId15"/>
    <p:sldId id="877" r:id="rId16"/>
    <p:sldId id="878" r:id="rId17"/>
    <p:sldId id="879" r:id="rId18"/>
    <p:sldId id="880" r:id="rId19"/>
  </p:sldIdLst>
  <p:sldSz cx="12192000" cy="6858000"/>
  <p:notesSz cx="6858000" cy="9144000"/>
  <p:embeddedFontLst>
    <p:embeddedFont>
      <p:font typeface="Proxima Nova Semibold" panose="020B0604020202020204" charset="0"/>
      <p:regular r:id="rId21"/>
      <p:bold r:id="rId22"/>
      <p:italic r:id="rId23"/>
      <p:boldItalic r:id="rId24"/>
    </p:embeddedFont>
    <p:embeddedFont>
      <p:font typeface="Proxima Nova Rg" panose="02000506030000020004" charset="0"/>
      <p:regular r:id="rId25"/>
      <p:bold r:id="rId26"/>
      <p:italic r:id="rId27"/>
      <p:boldItalic r:id="rId28"/>
    </p:embeddedFont>
    <p:embeddedFont>
      <p:font typeface="Futura PT Light" panose="020B0604020202020204" charset="-52"/>
      <p:regular r:id="rId29"/>
    </p:embeddedFont>
    <p:embeddedFont>
      <p:font typeface="Proxima Nova Extrabold" panose="020B0604020202020204" charset="0"/>
      <p:bold r:id="rId30"/>
      <p:italic r:id="rId31"/>
      <p:boldItalic r:id="rId32"/>
    </p:embeddedFont>
    <p:embeddedFont>
      <p:font typeface="Futura PT Book" panose="020B0604020202020204" charset="-52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7197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orient="horz" pos="34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F40"/>
    <a:srgbClr val="AFABAB"/>
    <a:srgbClr val="E44F41"/>
    <a:srgbClr val="EFECE7"/>
    <a:srgbClr val="DFD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0"/>
    <p:restoredTop sz="94694"/>
  </p:normalViewPr>
  <p:slideViewPr>
    <p:cSldViewPr snapToGrid="0">
      <p:cViewPr>
        <p:scale>
          <a:sx n="100" d="100"/>
          <a:sy n="100" d="100"/>
        </p:scale>
        <p:origin x="-918" y="-384"/>
      </p:cViewPr>
      <p:guideLst>
        <p:guide orient="horz" pos="527"/>
        <p:guide orient="horz" pos="3838"/>
        <p:guide orient="horz" pos="3430"/>
        <p:guide pos="7197"/>
        <p:guide pos="4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8ACC3-77CD-FD40-AD9F-0167B0F756C3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455A-9653-BD42-A974-E6BF3252B6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72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xmlns="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xmlns="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xmlns="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37965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78">
            <a:extLst>
              <a:ext uri="{FF2B5EF4-FFF2-40B4-BE49-F238E27FC236}">
                <a16:creationId xmlns:a16="http://schemas.microsoft.com/office/drawing/2014/main" xmlns="" id="{4DD06F7F-91E2-03C5-5C24-E7B3A146D0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7176305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65EF0A71-B3EE-BE4A-B1F7-EC2B93DD9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7176305" cy="4371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xmlns="" id="{A5A9F5FD-B795-408B-D413-5C011A85F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35" r="66364"/>
          <a:stretch/>
        </p:blipFill>
        <p:spPr>
          <a:xfrm>
            <a:off x="8422511" y="0"/>
            <a:ext cx="3769489" cy="6858000"/>
          </a:xfrm>
          <a:prstGeom prst="rect">
            <a:avLst/>
          </a:prstGeom>
          <a:effectLst>
            <a:innerShdw blurRad="1270000" dist="346633" dir="6310269">
              <a:prstClr val="black">
                <a:alpha val="80178"/>
              </a:prstClr>
            </a:innerShdw>
          </a:effectLst>
        </p:spPr>
      </p:pic>
      <p:sp>
        <p:nvSpPr>
          <p:cNvPr id="3" name="Текст 78">
            <a:extLst>
              <a:ext uri="{FF2B5EF4-FFF2-40B4-BE49-F238E27FC236}">
                <a16:creationId xmlns:a16="http://schemas.microsoft.com/office/drawing/2014/main" xmlns="" id="{C9364522-895D-1BC9-9117-8CF5E8A25F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7165155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32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78">
            <a:extLst>
              <a:ext uri="{FF2B5EF4-FFF2-40B4-BE49-F238E27FC236}">
                <a16:creationId xmlns:a16="http://schemas.microsoft.com/office/drawing/2014/main" xmlns="" id="{38E76390-35AC-4FE3-D2EE-08F0E6B51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10047869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  <p:sp>
        <p:nvSpPr>
          <p:cNvPr id="5" name="Текст 78">
            <a:extLst>
              <a:ext uri="{FF2B5EF4-FFF2-40B4-BE49-F238E27FC236}">
                <a16:creationId xmlns:a16="http://schemas.microsoft.com/office/drawing/2014/main" xmlns="" id="{BF5A557E-C10A-F408-AF40-E3FA90BAD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10059020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6" name="Текст 28">
            <a:extLst>
              <a:ext uri="{FF2B5EF4-FFF2-40B4-BE49-F238E27FC236}">
                <a16:creationId xmlns:a16="http://schemas.microsoft.com/office/drawing/2014/main" xmlns="" id="{67090BD0-28DA-51EF-3A36-2CBA796A6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10059020" cy="35685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961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562" y="272987"/>
            <a:ext cx="10971684" cy="114506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4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562" y="1604399"/>
            <a:ext cx="10971684" cy="397681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9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6928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02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0" r:id="rId3"/>
    <p:sldLayoutId id="2147483657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google.com/presentation/d/1fUaT1Cj00Atk1U16H0rVfGz-CQNtRglJ2jaHsq2IkZo/edit#slide=id.p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talDesignSchool/ce2020labs/blob/master/day_4/doc/schoolRiscV_vga.pdf" TargetMode="External"/><Relationship Id="rId2" Type="http://schemas.openxmlformats.org/officeDocument/2006/relationships/hyperlink" Target="https://docs.google.com/presentation/d/1fUaT1Cj00Atk1U16H0rVfGz-CQNtRglJ2jaHsq2IkZo/edit#slide=id.p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DigitalDesignSchool/ce2020labs/tree/master/next_step/dsmv/test_template/chip-expo-2021-template-1-para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22092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Занятие </a:t>
            </a:r>
            <a:r>
              <a:rPr lang="ru-RU" sz="2200" b="1" dirty="0" smtClean="0">
                <a:effectLst/>
                <a:latin typeface="Proxima Nova Semibold" panose="02000506030000020004" pitchFamily="2" charset="0"/>
              </a:rPr>
              <a:t>№</a:t>
            </a:r>
            <a:r>
              <a:rPr lang="en-US" sz="2200" b="1" dirty="0" smtClean="0">
                <a:effectLst/>
                <a:latin typeface="Proxima Nova Semibold" panose="02000506030000020004" pitchFamily="2" charset="0"/>
              </a:rPr>
              <a:t>9</a:t>
            </a:r>
            <a:r>
              <a:rPr lang="ru-RU" sz="2200" b="1" dirty="0">
                <a:effectLst/>
                <a:latin typeface="Proxima Nova Semibold" panose="02000506030000020004" pitchFamily="2" charset="0"/>
              </a:rPr>
              <a:t/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1</a:t>
            </a:r>
            <a:r>
              <a:rPr lang="en-US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2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 </a:t>
            </a:r>
            <a:r>
              <a:rPr lang="ru-RU" sz="2200" dirty="0" smtClean="0">
                <a:solidFill>
                  <a:srgbClr val="E54F40"/>
                </a:solidFill>
                <a:latin typeface="Proxima Nova Rg" panose="02000506030000020004" pitchFamily="2" charset="0"/>
              </a:rPr>
              <a:t>ноября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 </a:t>
            </a:r>
            <a:r>
              <a:rPr lang="ru-RU" sz="2200" dirty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2022</a:t>
            </a:r>
            <a:endParaRPr lang="ru-RU" sz="2200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3600" b="1" spc="100" dirty="0" smtClean="0">
                <a:effectLst/>
                <a:latin typeface="Proxima Nova Extrabold" panose="02000506030000020004" pitchFamily="2" charset="0"/>
              </a:rPr>
              <a:t>АРБИТРЫ И РАЗДЕЛЕНИЕ ПАМЯТИ МЕЖДУ НЕСКОЛЬКИМИ ПРОЦЕССОРНЫМИ ЯДРАМИ</a:t>
            </a:r>
            <a:endParaRPr lang="ru-RU" sz="36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03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7">
            <a:extLst>
              <a:ext uri="{FF2B5EF4-FFF2-40B4-BE49-F238E27FC236}">
                <a16:creationId xmlns:a16="http://schemas.microsoft.com/office/drawing/2014/main" xmlns="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8" name="Прямоугольник 4">
              <a:extLst>
                <a:ext uri="{FF2B5EF4-FFF2-40B4-BE49-F238E27FC236}">
                  <a16:creationId xmlns:a16="http://schemas.microsoft.com/office/drawing/2014/main" xmlns="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рямоугольник 4">
              <a:extLst>
                <a:ext uri="{FF2B5EF4-FFF2-40B4-BE49-F238E27FC236}">
                  <a16:creationId xmlns:a16="http://schemas.microsoft.com/office/drawing/2014/main" xmlns="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МНОГОБАНКОВАЯ ПАМЯТЬ</a:t>
            </a:r>
            <a:endParaRPr lang="ru-RU" dirty="0"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2" descr="https://lh3.googleusercontent.com/dvmd1ksxT4kvTEplgQ8CTg8nngF8QzrWorXo1Xzw3livMT7Lzh_QIcd4tfz90zm2nDwLYFgsCMYaUpB05gsVbHSEVstg3y7fgYYGrBvTz0TSJNRjvTm8ctLyleEDoED_ks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95" y="1715332"/>
            <a:ext cx="9277225" cy="331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31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7">
            <a:extLst>
              <a:ext uri="{FF2B5EF4-FFF2-40B4-BE49-F238E27FC236}">
                <a16:creationId xmlns:a16="http://schemas.microsoft.com/office/drawing/2014/main" xmlns="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21" name="Прямоугольник 4">
              <a:extLst>
                <a:ext uri="{FF2B5EF4-FFF2-40B4-BE49-F238E27FC236}">
                  <a16:creationId xmlns:a16="http://schemas.microsoft.com/office/drawing/2014/main" xmlns="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рямоугольник 4">
              <a:extLst>
                <a:ext uri="{FF2B5EF4-FFF2-40B4-BE49-F238E27FC236}">
                  <a16:creationId xmlns:a16="http://schemas.microsoft.com/office/drawing/2014/main" xmlns="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АРБИТР</a:t>
            </a:r>
            <a:endParaRPr lang="ru-RU" dirty="0"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302360" y="1377480"/>
            <a:ext cx="2376264" cy="32403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2754680" y="2025552"/>
            <a:ext cx="15476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54680" y="151220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req_0</a:t>
            </a:r>
            <a:endParaRPr lang="ru-RU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2754680" y="2745632"/>
            <a:ext cx="15476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54680" y="223228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r>
              <a:rPr lang="en-US" dirty="0" smtClean="0"/>
              <a:t>_</a:t>
            </a:r>
            <a:r>
              <a:rPr lang="ru-RU" dirty="0" smtClean="0"/>
              <a:t>1</a:t>
            </a:r>
            <a:endParaRPr lang="ru-RU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2751150" y="3835044"/>
            <a:ext cx="15476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51150" y="33216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req_N</a:t>
            </a:r>
            <a:endParaRPr lang="ru-RU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6678624" y="2097560"/>
            <a:ext cx="15476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47168" y="160754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grant_0</a:t>
            </a:r>
            <a:endParaRPr lang="ru-RU" dirty="0"/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6678624" y="2725580"/>
            <a:ext cx="15476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47168" y="223556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grant_</a:t>
            </a:r>
            <a:r>
              <a:rPr lang="ru-RU" dirty="0" smtClean="0"/>
              <a:t>1</a:t>
            </a:r>
            <a:endParaRPr lang="ru-RU" dirty="0"/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6682820" y="3835044"/>
            <a:ext cx="15476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51364" y="334502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grant_</a:t>
            </a:r>
            <a:r>
              <a:rPr lang="en-US" dirty="0" err="1"/>
              <a:t>N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1250830" y="503528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Proxima Nova Extrabold" panose="020B0604020202020204" charset="0"/>
                <a:cs typeface="Proxima Nova Extrabold" panose="020B0604020202020204" charset="0"/>
              </a:rPr>
              <a:t>несколько активных запросов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Proxima Nova Extrabold" panose="020B0604020202020204" charset="0"/>
                <a:cs typeface="Proxima Nova Extrabold" panose="020B0604020202020204" charset="0"/>
              </a:rPr>
              <a:t>только на один порт выдаётся разрешение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Proxima Nova Extrabold" panose="020B0604020202020204" charset="0"/>
                <a:cs typeface="Proxima Nova Extrabold" panose="020B0604020202020204" charset="0"/>
              </a:rPr>
              <a:t>арбитраж производится каждый такт</a:t>
            </a:r>
            <a:endParaRPr lang="ru-RU" sz="1600" dirty="0"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78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7">
            <a:extLst>
              <a:ext uri="{FF2B5EF4-FFF2-40B4-BE49-F238E27FC236}">
                <a16:creationId xmlns:a16="http://schemas.microsoft.com/office/drawing/2014/main" xmlns="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22" name="Прямоугольник 4">
              <a:extLst>
                <a:ext uri="{FF2B5EF4-FFF2-40B4-BE49-F238E27FC236}">
                  <a16:creationId xmlns:a16="http://schemas.microsoft.com/office/drawing/2014/main" xmlns="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рямоугольник 4">
              <a:extLst>
                <a:ext uri="{FF2B5EF4-FFF2-40B4-BE49-F238E27FC236}">
                  <a16:creationId xmlns:a16="http://schemas.microsoft.com/office/drawing/2014/main" xmlns="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АРБИТР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 – </a:t>
            </a:r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НЕПОНЯТНЫЙ КОД</a:t>
            </a:r>
            <a:endParaRPr lang="ru-RU" dirty="0"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746654" y="3672783"/>
            <a:ext cx="1103894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Proxima Nova Extrabold" panose="020B0604020202020204" charset="0"/>
                <a:cs typeface="Proxima Nova Extrabold" panose="020B0604020202020204" charset="0"/>
              </a:rPr>
              <a:t>Описание работы арбитра представлено здесь:</a:t>
            </a:r>
            <a:endParaRPr lang="en-US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  <a:hlinkClick r:id="rId2"/>
            </a:endParaRPr>
          </a:p>
          <a:p>
            <a:endParaRPr lang="en-US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  <a:hlinkClick r:id="rId2"/>
            </a:endParaRPr>
          </a:p>
          <a:p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  <a:hlinkClick r:id="rId2"/>
              </a:rPr>
              <a:t>https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  <a:hlinkClick r:id="rId2"/>
              </a:rPr>
              <a:t>://docs.google.com/presentation/d/1fUaT1Cj00Atk1U16H0rVfGz-CQNtRglJ2jaHsq2IkZo/edit#slide=id.p</a:t>
            </a:r>
            <a:endParaRPr lang="ru-RU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</a:endParaRPr>
          </a:p>
          <a:p>
            <a:endParaRPr lang="en-US" sz="1600" dirty="0" smtClean="0">
              <a:latin typeface="Proxima Nova Extrabold" panose="020B0604020202020204" charset="0"/>
              <a:cs typeface="Proxima Nova Extrabold" panose="020B0604020202020204" charset="0"/>
            </a:endParaRPr>
          </a:p>
          <a:p>
            <a:endParaRPr lang="en-US" sz="1600" dirty="0">
              <a:latin typeface="Proxima Nova Extrabold" panose="020B0604020202020204" charset="0"/>
              <a:cs typeface="Proxima Nova Extrabold" panose="020B0604020202020204" charset="0"/>
            </a:endParaRPr>
          </a:p>
          <a:p>
            <a:r>
              <a:rPr lang="en-US" sz="1600" b="1" dirty="0" smtClean="0">
                <a:latin typeface="Proxima Nova Extrabold" panose="020B0604020202020204" charset="0"/>
                <a:cs typeface="Proxima Nova Extrabold" panose="020B0604020202020204" charset="0"/>
              </a:rPr>
              <a:t>lab_2/src_calc/arbiter_m2.sv</a:t>
            </a:r>
            <a:r>
              <a:rPr lang="en-US" sz="1600" dirty="0" smtClean="0">
                <a:latin typeface="Proxima Nova Extrabold" panose="020B0604020202020204" charset="0"/>
                <a:cs typeface="Proxima Nova Extrabold" panose="020B0604020202020204" charset="0"/>
              </a:rPr>
              <a:t>  - </a:t>
            </a:r>
            <a:r>
              <a:rPr lang="ru-RU" sz="1600" dirty="0" smtClean="0">
                <a:latin typeface="Proxima Nova Extrabold" panose="020B0604020202020204" charset="0"/>
                <a:cs typeface="Proxima Nova Extrabold" panose="020B0604020202020204" charset="0"/>
              </a:rPr>
              <a:t>реализация на основе конечного автомат</a:t>
            </a:r>
            <a:r>
              <a:rPr lang="ru-RU" sz="1600" dirty="0">
                <a:latin typeface="Proxima Nova Extrabold" panose="020B0604020202020204" charset="0"/>
                <a:cs typeface="Proxima Nova Extrabold" panose="020B0604020202020204" charset="0"/>
              </a:rPr>
              <a:t>а</a:t>
            </a:r>
            <a:endParaRPr lang="ru-RU" sz="1600" dirty="0" smtClean="0">
              <a:latin typeface="Proxima Nova Extrabold" panose="020B0604020202020204" charset="0"/>
              <a:cs typeface="Proxima Nova Extrabold" panose="020B0604020202020204" charset="0"/>
            </a:endParaRPr>
          </a:p>
          <a:p>
            <a:endParaRPr lang="ru-RU" sz="1600" dirty="0">
              <a:latin typeface="Proxima Nova Extrabold" panose="020B0604020202020204" charset="0"/>
              <a:cs typeface="Proxima Nova Extrabold" panose="020B0604020202020204" charset="0"/>
            </a:endParaRPr>
          </a:p>
          <a:p>
            <a:r>
              <a:rPr lang="ru-RU" sz="1600" dirty="0" smtClean="0">
                <a:latin typeface="Proxima Nova Extrabold" panose="020B0604020202020204" charset="0"/>
                <a:cs typeface="Proxima Nova Extrabold" panose="020B0604020202020204" charset="0"/>
              </a:rPr>
              <a:t>Задание для самостоятельной работы – найти различия в поведении </a:t>
            </a:r>
            <a:r>
              <a:rPr lang="en-US" sz="1600" b="1" dirty="0" smtClean="0">
                <a:latin typeface="Proxima Nova Extrabold" panose="020B0604020202020204" charset="0"/>
                <a:cs typeface="Proxima Nova Extrabold" panose="020B0604020202020204" charset="0"/>
              </a:rPr>
              <a:t>arbiter</a:t>
            </a:r>
            <a:r>
              <a:rPr lang="en-US" sz="1600" dirty="0" smtClean="0">
                <a:latin typeface="Proxima Nova Extrabold" panose="020B0604020202020204" charset="0"/>
                <a:cs typeface="Proxima Nova Extrabold" panose="020B0604020202020204" charset="0"/>
              </a:rPr>
              <a:t> </a:t>
            </a:r>
            <a:r>
              <a:rPr lang="ru-RU" sz="1600" dirty="0" smtClean="0">
                <a:latin typeface="Proxima Nova Extrabold" panose="020B0604020202020204" charset="0"/>
                <a:cs typeface="Proxima Nova Extrabold" panose="020B0604020202020204" charset="0"/>
              </a:rPr>
              <a:t>и </a:t>
            </a:r>
            <a:r>
              <a:rPr lang="en-US" sz="1600" b="1" dirty="0" smtClean="0">
                <a:latin typeface="Proxima Nova Extrabold" panose="020B0604020202020204" charset="0"/>
                <a:cs typeface="Proxima Nova Extrabold" panose="020B0604020202020204" charset="0"/>
              </a:rPr>
              <a:t>arbiter_m2</a:t>
            </a:r>
          </a:p>
          <a:p>
            <a:endParaRPr lang="en-US" sz="1600" dirty="0">
              <a:latin typeface="Proxima Nova Extrabold" panose="020B0604020202020204" charset="0"/>
              <a:cs typeface="Proxima Nova Extrabold" panose="020B0604020202020204" charset="0"/>
            </a:endParaRPr>
          </a:p>
          <a:p>
            <a:endParaRPr lang="en-US" sz="1600" dirty="0" smtClean="0">
              <a:latin typeface="Proxima Nova Extrabold" panose="020B0604020202020204" charset="0"/>
              <a:cs typeface="Proxima Nova Extrabold" panose="020B0604020202020204" charset="0"/>
            </a:endParaRPr>
          </a:p>
          <a:p>
            <a:endParaRPr lang="ru-RU" sz="1600" dirty="0"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54" y="1677458"/>
            <a:ext cx="6753225" cy="1657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30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7">
            <a:extLst>
              <a:ext uri="{FF2B5EF4-FFF2-40B4-BE49-F238E27FC236}">
                <a16:creationId xmlns:a16="http://schemas.microsoft.com/office/drawing/2014/main" xmlns="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25" name="Прямоугольник 4">
              <a:extLst>
                <a:ext uri="{FF2B5EF4-FFF2-40B4-BE49-F238E27FC236}">
                  <a16:creationId xmlns:a16="http://schemas.microsoft.com/office/drawing/2014/main" xmlns="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рямоугольник 4">
              <a:extLst>
                <a:ext uri="{FF2B5EF4-FFF2-40B4-BE49-F238E27FC236}">
                  <a16:creationId xmlns:a16="http://schemas.microsoft.com/office/drawing/2014/main" xmlns="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ПРОЦЕССОР 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schoolRISCV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 </a:t>
            </a:r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С ПОДКЛЮЧЕНИЕМ К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VGA </a:t>
            </a:r>
            <a:endParaRPr lang="ru-RU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484028" y="1830009"/>
            <a:ext cx="1846594" cy="29758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02430" y="2181211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Регистр </a:t>
            </a:r>
            <a:r>
              <a:rPr lang="en-US" sz="1600" dirty="0" smtClean="0"/>
              <a:t>X31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572506" y="3680976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Регистр </a:t>
            </a:r>
            <a:r>
              <a:rPr lang="en-US" sz="1600" dirty="0" smtClean="0"/>
              <a:t>X30</a:t>
            </a:r>
            <a:endParaRPr lang="ru-RU" sz="1600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4330622" y="2124021"/>
            <a:ext cx="285597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12262" y="168599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vcu_reg_control_we</a:t>
            </a:r>
            <a:endParaRPr lang="ru-RU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4330622" y="2591483"/>
            <a:ext cx="2855972" cy="22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3372" y="2224447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vcu_reg_control</a:t>
            </a:r>
            <a:r>
              <a:rPr lang="en-US" dirty="0" smtClean="0"/>
              <a:t>[31:0]</a:t>
            </a:r>
            <a:endParaRPr lang="ru-RU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4332586" y="3387319"/>
            <a:ext cx="285597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4226" y="294929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vcu_reg_wdata_we</a:t>
            </a:r>
            <a:endParaRPr lang="ru-RU" dirty="0"/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4332586" y="3854781"/>
            <a:ext cx="2855972" cy="22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85336" y="3487745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vcu_reg_wdata</a:t>
            </a:r>
            <a:r>
              <a:rPr lang="en-US" dirty="0" smtClean="0"/>
              <a:t>[31:0]</a:t>
            </a:r>
            <a:endParaRPr lang="ru-RU" dirty="0"/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4332586" y="4350289"/>
            <a:ext cx="2855972" cy="22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85336" y="3983253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vcu_reg_rdata</a:t>
            </a:r>
            <a:r>
              <a:rPr lang="en-US" dirty="0" smtClean="0"/>
              <a:t>[31:0]</a:t>
            </a:r>
            <a:endParaRPr lang="ru-RU" dirty="0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7188558" y="1701277"/>
            <a:ext cx="1846594" cy="28803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USER_APP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02430" y="435028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schoolRISCV</a:t>
            </a:r>
            <a:endParaRPr lang="ru-RU" b="1" dirty="0"/>
          </a:p>
        </p:txBody>
      </p:sp>
      <p:sp>
        <p:nvSpPr>
          <p:cNvPr id="21" name="Левая фигурная скобка 20"/>
          <p:cNvSpPr/>
          <p:nvPr/>
        </p:nvSpPr>
        <p:spPr>
          <a:xfrm>
            <a:off x="3976662" y="2055325"/>
            <a:ext cx="216024" cy="590326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Левая фигурная скобка 21"/>
          <p:cNvSpPr/>
          <p:nvPr/>
        </p:nvSpPr>
        <p:spPr>
          <a:xfrm>
            <a:off x="3943698" y="3380055"/>
            <a:ext cx="281952" cy="94306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Shape 2"/>
          <p:cNvSpPr txBox="1"/>
          <p:nvPr/>
        </p:nvSpPr>
        <p:spPr>
          <a:xfrm>
            <a:off x="448733" y="5028174"/>
            <a:ext cx="11167534" cy="11246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spcBef>
                <a:spcPts val="106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Запись в регистр </a:t>
            </a:r>
            <a:r>
              <a:rPr lang="en-US" sz="1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X30 – </a:t>
            </a:r>
            <a:r>
              <a:rPr lang="ru-RU" sz="1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формирование </a:t>
            </a:r>
            <a:r>
              <a:rPr lang="en-US" sz="15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vcu_reg_wdata</a:t>
            </a:r>
            <a:r>
              <a:rPr lang="en-US" sz="15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[31:0] </a:t>
            </a:r>
            <a:r>
              <a:rPr lang="ru-RU" sz="1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и </a:t>
            </a:r>
            <a:r>
              <a:rPr lang="en-US" sz="15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vcu_reg_data_we</a:t>
            </a:r>
            <a:endParaRPr lang="en-US" sz="15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</a:endParaRPr>
          </a:p>
          <a:p>
            <a:pPr marL="432000" indent="-324000">
              <a:spcBef>
                <a:spcPts val="106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Чтение регистра </a:t>
            </a:r>
            <a:r>
              <a:rPr lang="en-US" sz="1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X30 – </a:t>
            </a:r>
            <a:r>
              <a:rPr lang="ru-RU" sz="1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чтение с шины </a:t>
            </a:r>
            <a:r>
              <a:rPr lang="en-US" sz="15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vcu_reg_rdata</a:t>
            </a:r>
            <a:r>
              <a:rPr lang="en-US" sz="15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[31:0]</a:t>
            </a:r>
          </a:p>
          <a:p>
            <a:pPr marL="432000" indent="-324000">
              <a:spcBef>
                <a:spcPts val="106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Запись в регистр </a:t>
            </a:r>
            <a:r>
              <a:rPr lang="en-US" sz="1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X31 – </a:t>
            </a:r>
            <a:r>
              <a:rPr lang="ru-RU" sz="1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формирование </a:t>
            </a:r>
            <a:r>
              <a:rPr lang="en-US" sz="15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vcu_reg_control</a:t>
            </a:r>
            <a:r>
              <a:rPr lang="en-US" sz="15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[31:0]</a:t>
            </a:r>
            <a:r>
              <a:rPr lang="en-US" sz="1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 </a:t>
            </a:r>
            <a:r>
              <a:rPr lang="ru-RU" sz="1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и </a:t>
            </a:r>
            <a:r>
              <a:rPr lang="en-US" sz="15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vcu_reg_control_we</a:t>
            </a:r>
            <a:endParaRPr lang="en-US" sz="15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</a:endParaRPr>
          </a:p>
          <a:p>
            <a:pPr marL="108000">
              <a:spcBef>
                <a:spcPts val="1063"/>
              </a:spcBef>
              <a:buClr>
                <a:srgbClr val="000000"/>
              </a:buClr>
              <a:buSzPct val="45000"/>
            </a:pPr>
            <a:r>
              <a:rPr lang="ru-RU" sz="15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Регистры </a:t>
            </a:r>
            <a:r>
              <a:rPr lang="en-US" sz="15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X30, X31 </a:t>
            </a:r>
            <a:r>
              <a:rPr lang="ru-RU" sz="15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имеют альтернативные названия </a:t>
            </a:r>
            <a:r>
              <a:rPr lang="en-US" sz="15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T5 </a:t>
            </a:r>
            <a:r>
              <a:rPr lang="ru-RU" sz="15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и </a:t>
            </a:r>
            <a:r>
              <a:rPr lang="en-US" sz="15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T6 </a:t>
            </a:r>
            <a:r>
              <a:rPr lang="ru-RU" sz="15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по соглашению о вызовах функций для компилятора</a:t>
            </a:r>
            <a:endParaRPr lang="ru-RU" sz="15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</a:endParaRPr>
          </a:p>
          <a:p>
            <a:pPr marL="108000">
              <a:spcBef>
                <a:spcPts val="1063"/>
              </a:spcBef>
              <a:buClr>
                <a:srgbClr val="000000"/>
              </a:buClr>
              <a:buSzPct val="45000"/>
            </a:pPr>
            <a:endParaRPr lang="ru-RU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</a:endParaRPr>
          </a:p>
          <a:p>
            <a:pPr marL="432000" indent="-324000">
              <a:spcBef>
                <a:spcPts val="106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ru-RU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0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7">
            <a:extLst>
              <a:ext uri="{FF2B5EF4-FFF2-40B4-BE49-F238E27FC236}">
                <a16:creationId xmlns:a16="http://schemas.microsoft.com/office/drawing/2014/main" xmlns="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22" name="Прямоугольник 4">
              <a:extLst>
                <a:ext uri="{FF2B5EF4-FFF2-40B4-BE49-F238E27FC236}">
                  <a16:creationId xmlns:a16="http://schemas.microsoft.com/office/drawing/2014/main" xmlns="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рямоугольник 4">
              <a:extLst>
                <a:ext uri="{FF2B5EF4-FFF2-40B4-BE49-F238E27FC236}">
                  <a16:creationId xmlns:a16="http://schemas.microsoft.com/office/drawing/2014/main" xmlns="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УЧЕБНАЯ СИСТЕМА</a:t>
            </a:r>
            <a:endParaRPr lang="ru-RU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1149253" y="1707468"/>
            <a:ext cx="1512168" cy="13068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P0_CPU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7990012" y="1327079"/>
            <a:ext cx="2376264" cy="41764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MULTIBANK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MEMORY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149252" y="3817726"/>
            <a:ext cx="1512170" cy="13068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P1_CPU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5982495" y="2119167"/>
            <a:ext cx="2007517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5982494" y="2767239"/>
            <a:ext cx="2007517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5982495" y="4207399"/>
            <a:ext cx="2007517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5982495" y="4783463"/>
            <a:ext cx="2007517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08031" y="175912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6708031" y="24158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6713780" y="377535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6731981" y="44141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ru-RU" dirty="0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3597524" y="1707468"/>
            <a:ext cx="2384971" cy="13068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P0_ACCELERATE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3625097" y="3842556"/>
            <a:ext cx="2384971" cy="13068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P1_ACCELERATE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единительная линия 18"/>
          <p:cNvCxnSpPr>
            <a:stCxn id="6" idx="3"/>
            <a:endCxn id="17" idx="1"/>
          </p:cNvCxnSpPr>
          <p:nvPr/>
        </p:nvCxnSpPr>
        <p:spPr>
          <a:xfrm>
            <a:off x="2661421" y="2360904"/>
            <a:ext cx="936103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661422" y="4495992"/>
            <a:ext cx="936103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15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7">
            <a:extLst>
              <a:ext uri="{FF2B5EF4-FFF2-40B4-BE49-F238E27FC236}">
                <a16:creationId xmlns:a16="http://schemas.microsoft.com/office/drawing/2014/main" xmlns="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7" name="Прямоугольник 4">
              <a:extLst>
                <a:ext uri="{FF2B5EF4-FFF2-40B4-BE49-F238E27FC236}">
                  <a16:creationId xmlns:a16="http://schemas.microsoft.com/office/drawing/2014/main" xmlns="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рямоугольник 4">
              <a:extLst>
                <a:ext uri="{FF2B5EF4-FFF2-40B4-BE49-F238E27FC236}">
                  <a16:creationId xmlns:a16="http://schemas.microsoft.com/office/drawing/2014/main" xmlns="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КОМПОНЕНТ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MEMORY_ACCELERATE</a:t>
            </a:r>
            <a:endParaRPr lang="ru-RU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66FB9289-9297-9BEF-9359-4C74DBFDCA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6865" y="1148571"/>
            <a:ext cx="10059020" cy="5224094"/>
          </a:xfrm>
        </p:spPr>
        <p:txBody>
          <a:bodyPr/>
          <a:lstStyle/>
          <a:p>
            <a:r>
              <a:rPr lang="ru-RU" dirty="0"/>
              <a:t>Операции: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Запись возрастающей последовательности в память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Чтение последовательности из памяти и подсчёт суммы чисел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Входные сигналы: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reg_control_we</a:t>
            </a:r>
            <a:r>
              <a:rPr lang="en-US" dirty="0"/>
              <a:t>  - </a:t>
            </a:r>
            <a:r>
              <a:rPr lang="ru-RU" dirty="0"/>
              <a:t>1</a:t>
            </a:r>
            <a:r>
              <a:rPr lang="en-US" dirty="0"/>
              <a:t>:</a:t>
            </a:r>
            <a:r>
              <a:rPr lang="ru-RU" dirty="0"/>
              <a:t>запись в регистр </a:t>
            </a:r>
            <a:r>
              <a:rPr lang="en-US" b="1" dirty="0"/>
              <a:t>REG_CONTROL</a:t>
            </a:r>
            <a:r>
              <a:rPr lang="en-US" dirty="0"/>
              <a:t>  (</a:t>
            </a:r>
            <a:r>
              <a:rPr lang="ru-RU" dirty="0"/>
              <a:t>это регистр </a:t>
            </a:r>
            <a:r>
              <a:rPr lang="en-US" dirty="0"/>
              <a:t>T6 </a:t>
            </a:r>
            <a:r>
              <a:rPr lang="ru-RU" dirty="0"/>
              <a:t>или </a:t>
            </a:r>
            <a:r>
              <a:rPr lang="en-US" dirty="0"/>
              <a:t>X31)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reg_control</a:t>
            </a:r>
            <a:r>
              <a:rPr lang="en-US" b="1" dirty="0"/>
              <a:t>[31:0] 	</a:t>
            </a:r>
            <a:r>
              <a:rPr lang="en-US" dirty="0"/>
              <a:t>– </a:t>
            </a:r>
            <a:r>
              <a:rPr lang="ru-RU" dirty="0"/>
              <a:t>значение регистра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reg_mode_adr</a:t>
            </a:r>
            <a:r>
              <a:rPr lang="en-US" b="1" dirty="0"/>
              <a:t>[31:0]</a:t>
            </a:r>
            <a:r>
              <a:rPr lang="en-US" dirty="0"/>
              <a:t> 	– </a:t>
            </a:r>
            <a:r>
              <a:rPr lang="ru-RU" dirty="0"/>
              <a:t>начальный адрес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reg_mode_data</a:t>
            </a:r>
            <a:r>
              <a:rPr lang="en-US" b="1" dirty="0"/>
              <a:t>[31:0]</a:t>
            </a:r>
            <a:r>
              <a:rPr lang="en-US" dirty="0"/>
              <a:t> 	– </a:t>
            </a:r>
            <a:r>
              <a:rPr lang="ru-RU" dirty="0"/>
              <a:t>начальное значение слова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reg_mode_cnt</a:t>
            </a:r>
            <a:r>
              <a:rPr lang="en-US" b="1" dirty="0"/>
              <a:t>[31:0]</a:t>
            </a:r>
            <a:r>
              <a:rPr lang="en-US" dirty="0"/>
              <a:t> 	– </a:t>
            </a:r>
            <a:r>
              <a:rPr lang="ru-RU" dirty="0"/>
              <a:t>число слов для обращения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Выходные сигналы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w_done</a:t>
            </a:r>
            <a:r>
              <a:rPr lang="en-US" dirty="0"/>
              <a:t> 		– </a:t>
            </a:r>
            <a:r>
              <a:rPr lang="ru-RU" dirty="0"/>
              <a:t>1</a:t>
            </a:r>
            <a:r>
              <a:rPr lang="en-US" dirty="0"/>
              <a:t>: </a:t>
            </a:r>
            <a:r>
              <a:rPr lang="ru-RU" dirty="0"/>
              <a:t>завершён цикл записи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r_done</a:t>
            </a:r>
            <a:r>
              <a:rPr lang="en-US" dirty="0"/>
              <a:t> 		– 1: </a:t>
            </a:r>
            <a:r>
              <a:rPr lang="ru-RU" dirty="0"/>
              <a:t>завершён цикл чтения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reg_calculate</a:t>
            </a:r>
            <a:r>
              <a:rPr lang="en-US" b="1" dirty="0"/>
              <a:t>[31:0]</a:t>
            </a:r>
            <a:r>
              <a:rPr lang="en-US" dirty="0"/>
              <a:t> </a:t>
            </a:r>
            <a:r>
              <a:rPr lang="ru-RU" dirty="0"/>
              <a:t>	</a:t>
            </a:r>
            <a:r>
              <a:rPr lang="en-US" dirty="0"/>
              <a:t>– </a:t>
            </a:r>
            <a:r>
              <a:rPr lang="ru-RU" dirty="0"/>
              <a:t>подсчитанная сумма чисел</a:t>
            </a:r>
          </a:p>
          <a:p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5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7">
            <a:extLst>
              <a:ext uri="{FF2B5EF4-FFF2-40B4-BE49-F238E27FC236}">
                <a16:creationId xmlns:a16="http://schemas.microsoft.com/office/drawing/2014/main" xmlns="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8" name="Прямоугольник 4">
              <a:extLst>
                <a:ext uri="{FF2B5EF4-FFF2-40B4-BE49-F238E27FC236}">
                  <a16:creationId xmlns:a16="http://schemas.microsoft.com/office/drawing/2014/main" xmlns="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рямоугольник 4">
              <a:extLst>
                <a:ext uri="{FF2B5EF4-FFF2-40B4-BE49-F238E27FC236}">
                  <a16:creationId xmlns:a16="http://schemas.microsoft.com/office/drawing/2014/main" xmlns="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КАРТА РЕГИСТРОВ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66FB9289-9297-9BEF-9359-4C74DBFDCA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171" y="1598738"/>
            <a:ext cx="5132755" cy="3339023"/>
          </a:xfrm>
        </p:spPr>
        <p:txBody>
          <a:bodyPr/>
          <a:lstStyle/>
          <a:p>
            <a:r>
              <a:rPr lang="en-US" b="1" dirty="0"/>
              <a:t>REG_CONTROL</a:t>
            </a:r>
            <a:r>
              <a:rPr lang="ru-RU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биты </a:t>
            </a:r>
            <a:r>
              <a:rPr lang="en-US" dirty="0"/>
              <a:t>[3:0]	</a:t>
            </a:r>
            <a:r>
              <a:rPr lang="ru-RU" dirty="0"/>
              <a:t> –</a:t>
            </a:r>
            <a:r>
              <a:rPr lang="en-US" dirty="0"/>
              <a:t> </a:t>
            </a:r>
            <a:r>
              <a:rPr lang="ru-RU" dirty="0"/>
              <a:t>адрес косвенного регистра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бит 8 		– 1</a:t>
            </a:r>
            <a:r>
              <a:rPr lang="en-US" dirty="0"/>
              <a:t>: - </a:t>
            </a:r>
            <a:r>
              <a:rPr lang="ru-RU" dirty="0"/>
              <a:t>запуск цикла записи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бит </a:t>
            </a:r>
            <a:r>
              <a:rPr lang="en-US" dirty="0"/>
              <a:t>9 </a:t>
            </a:r>
            <a:r>
              <a:rPr lang="ru-RU" dirty="0"/>
              <a:t>		</a:t>
            </a:r>
            <a:r>
              <a:rPr lang="en-US" dirty="0"/>
              <a:t>– 1: - </a:t>
            </a:r>
            <a:r>
              <a:rPr lang="ru-RU" dirty="0"/>
              <a:t>запуск цикла чтения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xmlns="" id="{66FB9289-9297-9BEF-9359-4C74DBFDCAD8}"/>
              </a:ext>
            </a:extLst>
          </p:cNvPr>
          <p:cNvSpPr txBox="1">
            <a:spLocks/>
          </p:cNvSpPr>
          <p:nvPr/>
        </p:nvSpPr>
        <p:spPr>
          <a:xfrm>
            <a:off x="5767753" y="796879"/>
            <a:ext cx="5193552" cy="566019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 smtClean="0"/>
              <a:t>Косвенные регистры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0</a:t>
            </a:r>
            <a:r>
              <a:rPr lang="en-US" dirty="0" smtClean="0"/>
              <a:t>x</a:t>
            </a:r>
            <a:r>
              <a:rPr lang="ru-RU" dirty="0" smtClean="0"/>
              <a:t>00 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0</a:t>
            </a:r>
            <a:r>
              <a:rPr lang="en-US" dirty="0" smtClean="0"/>
              <a:t>x</a:t>
            </a:r>
            <a:r>
              <a:rPr lang="ru-RU" dirty="0" smtClean="0"/>
              <a:t>01 – </a:t>
            </a:r>
            <a:r>
              <a:rPr lang="en-US" b="1" dirty="0" smtClean="0"/>
              <a:t>REG_HEX</a:t>
            </a:r>
            <a:r>
              <a:rPr lang="en-US" dirty="0" smtClean="0"/>
              <a:t> </a:t>
            </a:r>
            <a:r>
              <a:rPr lang="ru-RU" dirty="0" smtClean="0"/>
              <a:t>		</a:t>
            </a:r>
            <a:r>
              <a:rPr lang="en-US" dirty="0" smtClean="0"/>
              <a:t>– </a:t>
            </a:r>
            <a:r>
              <a:rPr lang="ru-RU" dirty="0" smtClean="0"/>
              <a:t>вывод цифры на дисплей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0</a:t>
            </a:r>
            <a:r>
              <a:rPr lang="en-US" dirty="0" smtClean="0"/>
              <a:t>x</a:t>
            </a:r>
            <a:r>
              <a:rPr lang="ru-RU" dirty="0" smtClean="0"/>
              <a:t>02 – </a:t>
            </a:r>
            <a:r>
              <a:rPr lang="en-US" b="1" dirty="0" smtClean="0"/>
              <a:t>REG_KEY0</a:t>
            </a:r>
            <a:r>
              <a:rPr lang="en-US" dirty="0" smtClean="0"/>
              <a:t> </a:t>
            </a:r>
            <a:r>
              <a:rPr lang="ru-RU" dirty="0" smtClean="0"/>
              <a:t>		</a:t>
            </a:r>
            <a:r>
              <a:rPr lang="en-US" dirty="0" smtClean="0"/>
              <a:t>– </a:t>
            </a:r>
            <a:r>
              <a:rPr lang="ru-RU" dirty="0" smtClean="0"/>
              <a:t>опрос кнопки </a:t>
            </a:r>
            <a:r>
              <a:rPr lang="en-US" dirty="0" smtClean="0"/>
              <a:t>S1 </a:t>
            </a:r>
            <a:r>
              <a:rPr lang="ru-RU" dirty="0" smtClean="0"/>
              <a:t>для </a:t>
            </a:r>
            <a:r>
              <a:rPr lang="en-US" dirty="0" smtClean="0"/>
              <a:t>P0 </a:t>
            </a:r>
            <a:r>
              <a:rPr lang="ru-RU" dirty="0" smtClean="0"/>
              <a:t>и </a:t>
            </a:r>
            <a:r>
              <a:rPr lang="en-US" dirty="0" smtClean="0"/>
              <a:t>S3 </a:t>
            </a:r>
            <a:r>
              <a:rPr lang="ru-RU" dirty="0" smtClean="0"/>
              <a:t>для </a:t>
            </a:r>
            <a:r>
              <a:rPr lang="en-US" dirty="0" smtClean="0"/>
              <a:t>P1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0</a:t>
            </a:r>
            <a:r>
              <a:rPr lang="en-US" dirty="0" smtClean="0"/>
              <a:t>x</a:t>
            </a:r>
            <a:r>
              <a:rPr lang="ru-RU" dirty="0" smtClean="0"/>
              <a:t>0</a:t>
            </a:r>
            <a:r>
              <a:rPr lang="en-US" dirty="0" smtClean="0"/>
              <a:t>3</a:t>
            </a:r>
            <a:r>
              <a:rPr lang="ru-RU" dirty="0" smtClean="0"/>
              <a:t> – </a:t>
            </a:r>
            <a:r>
              <a:rPr lang="en-US" b="1" dirty="0" smtClean="0"/>
              <a:t>REG_KEY1</a:t>
            </a:r>
            <a:r>
              <a:rPr lang="en-US" dirty="0" smtClean="0"/>
              <a:t> </a:t>
            </a:r>
            <a:r>
              <a:rPr lang="ru-RU" dirty="0" smtClean="0"/>
              <a:t>		</a:t>
            </a:r>
            <a:r>
              <a:rPr lang="en-US" dirty="0" smtClean="0"/>
              <a:t>– </a:t>
            </a:r>
            <a:r>
              <a:rPr lang="ru-RU" dirty="0" smtClean="0"/>
              <a:t>опрос кнопки </a:t>
            </a:r>
            <a:r>
              <a:rPr lang="en-US" dirty="0" smtClean="0"/>
              <a:t>S2 </a:t>
            </a:r>
            <a:r>
              <a:rPr lang="ru-RU" dirty="0" smtClean="0"/>
              <a:t>для </a:t>
            </a:r>
            <a:r>
              <a:rPr lang="en-US" dirty="0" smtClean="0"/>
              <a:t>P0 </a:t>
            </a:r>
            <a:r>
              <a:rPr lang="ru-RU" dirty="0" smtClean="0"/>
              <a:t>и </a:t>
            </a:r>
            <a:r>
              <a:rPr lang="en-US" dirty="0" smtClean="0"/>
              <a:t>S4 </a:t>
            </a:r>
            <a:r>
              <a:rPr lang="ru-RU" dirty="0" smtClean="0"/>
              <a:t>для </a:t>
            </a:r>
            <a:r>
              <a:rPr lang="en-US" dirty="0" smtClean="0"/>
              <a:t>P1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0</a:t>
            </a:r>
            <a:r>
              <a:rPr lang="en-US" dirty="0" smtClean="0"/>
              <a:t>x04 – </a:t>
            </a:r>
            <a:r>
              <a:rPr lang="en-US" b="1" dirty="0" smtClean="0"/>
              <a:t>REG_W_DONE</a:t>
            </a:r>
            <a:r>
              <a:rPr lang="ru-RU" b="1" dirty="0" smtClean="0"/>
              <a:t>		</a:t>
            </a:r>
            <a:r>
              <a:rPr lang="en-US" dirty="0" smtClean="0"/>
              <a:t>– </a:t>
            </a:r>
            <a:r>
              <a:rPr lang="ru-RU" dirty="0" smtClean="0"/>
              <a:t>завершение цикла записи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0</a:t>
            </a:r>
            <a:r>
              <a:rPr lang="en-US" dirty="0" smtClean="0"/>
              <a:t>x05 – </a:t>
            </a:r>
            <a:r>
              <a:rPr lang="en-US" b="1" dirty="0" smtClean="0"/>
              <a:t>REG_R_DONE</a:t>
            </a:r>
            <a:r>
              <a:rPr lang="en-US" dirty="0" smtClean="0"/>
              <a:t> </a:t>
            </a:r>
            <a:r>
              <a:rPr lang="ru-RU" dirty="0" smtClean="0"/>
              <a:t>		</a:t>
            </a:r>
            <a:r>
              <a:rPr lang="en-US" dirty="0" smtClean="0"/>
              <a:t>– </a:t>
            </a:r>
            <a:r>
              <a:rPr lang="ru-RU" dirty="0" smtClean="0"/>
              <a:t>завершение цикла чтения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0</a:t>
            </a:r>
            <a:r>
              <a:rPr lang="en-US" dirty="0" smtClean="0"/>
              <a:t>x06 – </a:t>
            </a:r>
            <a:r>
              <a:rPr lang="en-US" b="1" dirty="0" smtClean="0"/>
              <a:t>REG_CALCULATE</a:t>
            </a:r>
            <a:r>
              <a:rPr lang="en-US" dirty="0" smtClean="0"/>
              <a:t> </a:t>
            </a:r>
            <a:r>
              <a:rPr lang="ru-RU" dirty="0" smtClean="0"/>
              <a:t>	</a:t>
            </a:r>
            <a:r>
              <a:rPr lang="en-US" dirty="0" smtClean="0"/>
              <a:t>– </a:t>
            </a:r>
            <a:r>
              <a:rPr lang="ru-RU" dirty="0" smtClean="0"/>
              <a:t>результат суммирования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0</a:t>
            </a:r>
            <a:r>
              <a:rPr lang="en-US" dirty="0" smtClean="0"/>
              <a:t>x07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0</a:t>
            </a:r>
            <a:r>
              <a:rPr lang="en-US" dirty="0" smtClean="0"/>
              <a:t>x08 – </a:t>
            </a:r>
            <a:r>
              <a:rPr lang="en-US" b="1" dirty="0" smtClean="0"/>
              <a:t>REG_MODE_ADR</a:t>
            </a:r>
            <a:r>
              <a:rPr lang="en-US" dirty="0" smtClean="0"/>
              <a:t> </a:t>
            </a:r>
            <a:r>
              <a:rPr lang="ru-RU" dirty="0" smtClean="0"/>
              <a:t>	</a:t>
            </a:r>
            <a:r>
              <a:rPr lang="en-US" dirty="0" smtClean="0"/>
              <a:t>– </a:t>
            </a:r>
            <a:r>
              <a:rPr lang="ru-RU" dirty="0" smtClean="0"/>
              <a:t>начальный адрес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0</a:t>
            </a:r>
            <a:r>
              <a:rPr lang="en-US" dirty="0" smtClean="0"/>
              <a:t>x</a:t>
            </a:r>
            <a:r>
              <a:rPr lang="ru-RU" dirty="0" smtClean="0"/>
              <a:t>09 – </a:t>
            </a:r>
            <a:r>
              <a:rPr lang="en-US" b="1" dirty="0" smtClean="0"/>
              <a:t>REG_MODE_DATA</a:t>
            </a:r>
            <a:r>
              <a:rPr lang="en-US" dirty="0" smtClean="0"/>
              <a:t> </a:t>
            </a:r>
            <a:r>
              <a:rPr lang="ru-RU" dirty="0" smtClean="0"/>
              <a:t>	</a:t>
            </a:r>
            <a:r>
              <a:rPr lang="en-US" dirty="0" smtClean="0"/>
              <a:t>– </a:t>
            </a:r>
            <a:r>
              <a:rPr lang="ru-RU" dirty="0" smtClean="0"/>
              <a:t>начальное значение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0</a:t>
            </a:r>
            <a:r>
              <a:rPr lang="en-US" dirty="0" smtClean="0"/>
              <a:t>x0A – </a:t>
            </a:r>
            <a:r>
              <a:rPr lang="en-US" b="1" dirty="0" smtClean="0"/>
              <a:t>REG_MODE_CNT</a:t>
            </a:r>
            <a:r>
              <a:rPr lang="en-US" dirty="0" smtClean="0"/>
              <a:t> </a:t>
            </a:r>
            <a:r>
              <a:rPr lang="ru-RU" dirty="0" smtClean="0"/>
              <a:t>	</a:t>
            </a:r>
            <a:r>
              <a:rPr lang="en-US" dirty="0" smtClean="0"/>
              <a:t>– </a:t>
            </a:r>
            <a:r>
              <a:rPr lang="ru-RU" dirty="0" smtClean="0"/>
              <a:t>число циклов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693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7">
            <a:extLst>
              <a:ext uri="{FF2B5EF4-FFF2-40B4-BE49-F238E27FC236}">
                <a16:creationId xmlns:a16="http://schemas.microsoft.com/office/drawing/2014/main" xmlns="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9" name="Прямоугольник 4">
              <a:extLst>
                <a:ext uri="{FF2B5EF4-FFF2-40B4-BE49-F238E27FC236}">
                  <a16:creationId xmlns:a16="http://schemas.microsoft.com/office/drawing/2014/main" xmlns="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рямоугольник 4">
              <a:extLst>
                <a:ext uri="{FF2B5EF4-FFF2-40B4-BE49-F238E27FC236}">
                  <a16:creationId xmlns:a16="http://schemas.microsoft.com/office/drawing/2014/main" xmlns="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АЛГОРИТМ РАБОТЫ</a:t>
            </a:r>
            <a:endParaRPr lang="ru-RU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66FB9289-9297-9BEF-9359-4C74DBFDCA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588" y="1394467"/>
            <a:ext cx="10059020" cy="3071736"/>
          </a:xfrm>
        </p:spPr>
        <p:txBody>
          <a:bodyPr/>
          <a:lstStyle/>
          <a:p>
            <a:r>
              <a:rPr lang="ru-RU" b="1" dirty="0">
                <a:latin typeface="Proxima Nova Rg" panose="02000506030000020004" charset="0"/>
              </a:rPr>
              <a:t>Процессоры </a:t>
            </a:r>
            <a:r>
              <a:rPr lang="en-US" b="1" dirty="0">
                <a:latin typeface="Proxima Nova Rg" panose="02000506030000020004" charset="0"/>
              </a:rPr>
              <a:t>P0</a:t>
            </a:r>
            <a:r>
              <a:rPr lang="ru-RU" b="1" dirty="0">
                <a:latin typeface="Proxima Nova Rg" panose="02000506030000020004" charset="0"/>
              </a:rPr>
              <a:t> и </a:t>
            </a:r>
            <a:r>
              <a:rPr lang="en-US" b="1" dirty="0">
                <a:latin typeface="Proxima Nova Rg" panose="02000506030000020004" charset="0"/>
              </a:rPr>
              <a:t>P1:</a:t>
            </a:r>
            <a:endParaRPr lang="ru-RU" b="1" dirty="0">
              <a:latin typeface="Proxima Nova Rg" panose="020005060300000200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Proxima Nova Rg" panose="02000506030000020004" charset="0"/>
              </a:rPr>
              <a:t>При нажатии на</a:t>
            </a:r>
            <a:r>
              <a:rPr lang="en-US" dirty="0">
                <a:latin typeface="Proxima Nova Rg" panose="02000506030000020004" charset="0"/>
              </a:rPr>
              <a:t> </a:t>
            </a:r>
            <a:r>
              <a:rPr lang="en-US" b="1" dirty="0">
                <a:latin typeface="Proxima Nova Rg" panose="02000506030000020004" charset="0"/>
              </a:rPr>
              <a:t>KEY0 </a:t>
            </a:r>
            <a:endParaRPr lang="ru-RU" b="1" dirty="0">
              <a:latin typeface="Proxima Nova Rg" panose="02000506030000020004" charset="0"/>
            </a:endParaRPr>
          </a:p>
          <a:p>
            <a:pPr marL="742950" lvl="1" indent="-285750"/>
            <a:r>
              <a:rPr lang="ru-RU" sz="1500" dirty="0">
                <a:latin typeface="Proxima Nova Rg" panose="02000506030000020004" charset="0"/>
              </a:rPr>
              <a:t>сбросить флаг нажатия на </a:t>
            </a:r>
            <a:r>
              <a:rPr lang="en-US" sz="1500" b="1" dirty="0">
                <a:latin typeface="Proxima Nova Rg" panose="02000506030000020004" charset="0"/>
              </a:rPr>
              <a:t>KEY0</a:t>
            </a:r>
            <a:endParaRPr lang="ru-RU" sz="1500" b="1" dirty="0">
              <a:latin typeface="Proxima Nova Rg" panose="02000506030000020004" charset="0"/>
            </a:endParaRPr>
          </a:p>
          <a:p>
            <a:pPr marL="742950" lvl="1" indent="-285750"/>
            <a:r>
              <a:rPr lang="ru-RU" sz="1500" dirty="0">
                <a:latin typeface="Proxima Nova Rg" panose="02000506030000020004" charset="0"/>
              </a:rPr>
              <a:t>записать последовательность длиной </a:t>
            </a:r>
            <a:r>
              <a:rPr lang="en-US" sz="1500" b="1" dirty="0">
                <a:latin typeface="Proxima Nova Rg" panose="02000506030000020004" charset="0"/>
              </a:rPr>
              <a:t>N</a:t>
            </a:r>
            <a:r>
              <a:rPr lang="ru-RU" sz="1500" dirty="0">
                <a:latin typeface="Proxima Nova Rg" panose="02000506030000020004" charset="0"/>
              </a:rPr>
              <a:t> слов с текущего адреса</a:t>
            </a:r>
          </a:p>
          <a:p>
            <a:pPr marL="742950" lvl="1" indent="-285750"/>
            <a:r>
              <a:rPr lang="ru-RU" sz="1500" dirty="0">
                <a:latin typeface="Proxima Nova Rg" panose="02000506030000020004" charset="0"/>
              </a:rPr>
              <a:t>увеличить текущий адрес на </a:t>
            </a:r>
            <a:r>
              <a:rPr lang="en-US" sz="1500" b="1" dirty="0">
                <a:latin typeface="Proxima Nova Rg" panose="02000506030000020004" charset="0"/>
              </a:rPr>
              <a:t>N</a:t>
            </a:r>
            <a:endParaRPr lang="ru-RU" sz="1500" b="1" dirty="0">
              <a:latin typeface="Proxima Nova Rg" panose="02000506030000020004" charset="0"/>
            </a:endParaRPr>
          </a:p>
          <a:p>
            <a:pPr marL="742950" lvl="1" indent="-285750"/>
            <a:r>
              <a:rPr lang="ru-RU" sz="1500" dirty="0">
                <a:latin typeface="Proxima Nova Rg" panose="02000506030000020004" charset="0"/>
              </a:rPr>
              <a:t>увеличить текущее значение данных на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Proxima Nova Rg" panose="02000506030000020004" charset="0"/>
              </a:rPr>
              <a:t>При нажатии на </a:t>
            </a:r>
            <a:r>
              <a:rPr lang="en-US" b="1" dirty="0">
                <a:latin typeface="Proxima Nova Rg" panose="02000506030000020004" charset="0"/>
              </a:rPr>
              <a:t>KEY1</a:t>
            </a:r>
          </a:p>
          <a:p>
            <a:pPr marL="742950" lvl="1" indent="-285750"/>
            <a:r>
              <a:rPr lang="ru-RU" sz="1500" dirty="0">
                <a:latin typeface="Proxima Nova Rg" panose="02000506030000020004" charset="0"/>
              </a:rPr>
              <a:t>сбросить флаг нажатия на </a:t>
            </a:r>
            <a:r>
              <a:rPr lang="en-US" sz="1500" b="1" dirty="0">
                <a:latin typeface="Proxima Nova Rg" panose="02000506030000020004" charset="0"/>
              </a:rPr>
              <a:t>KEY1</a:t>
            </a:r>
            <a:endParaRPr lang="ru-RU" sz="1500" b="1" dirty="0">
              <a:latin typeface="Proxima Nova Rg" panose="02000506030000020004" charset="0"/>
            </a:endParaRPr>
          </a:p>
          <a:p>
            <a:pPr marL="742950" lvl="1" indent="-285750"/>
            <a:r>
              <a:rPr lang="ru-RU" sz="1500" dirty="0">
                <a:latin typeface="Proxima Nova Rg" panose="02000506030000020004" charset="0"/>
              </a:rPr>
              <a:t>прочитать последовательность длиной </a:t>
            </a:r>
            <a:r>
              <a:rPr lang="en-US" sz="1500" dirty="0">
                <a:latin typeface="Proxima Nova Rg" panose="02000506030000020004" charset="0"/>
              </a:rPr>
              <a:t>N</a:t>
            </a:r>
            <a:r>
              <a:rPr lang="ru-RU" sz="1500" dirty="0">
                <a:latin typeface="Proxima Nova Rg" panose="02000506030000020004" charset="0"/>
              </a:rPr>
              <a:t> слов с текущего адреса</a:t>
            </a:r>
          </a:p>
          <a:p>
            <a:pPr marL="742950" lvl="1" indent="-285750"/>
            <a:r>
              <a:rPr lang="ru-RU" sz="1500" dirty="0">
                <a:latin typeface="Proxima Nova Rg" panose="02000506030000020004" charset="0"/>
              </a:rPr>
              <a:t>вывести младшую цифру суммы на дисплей</a:t>
            </a:r>
            <a:endParaRPr lang="en-US" sz="1500" dirty="0">
              <a:latin typeface="Proxima Nova Rg" panose="020005060300000200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Proxima Nova Rg" panose="02000506030000020004" charset="0"/>
            </a:endParaRPr>
          </a:p>
          <a:p>
            <a:endParaRPr lang="ru-RU" dirty="0">
              <a:latin typeface="Proxima Nova Rg" panose="0200050603000002000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xmlns="" id="{66FB9289-9297-9BEF-9359-4C74DBFDCAD8}"/>
              </a:ext>
            </a:extLst>
          </p:cNvPr>
          <p:cNvSpPr txBox="1">
            <a:spLocks/>
          </p:cNvSpPr>
          <p:nvPr/>
        </p:nvSpPr>
        <p:spPr>
          <a:xfrm>
            <a:off x="618588" y="4466203"/>
            <a:ext cx="4234766" cy="15358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Процессор </a:t>
            </a:r>
            <a:r>
              <a:rPr lang="en-US" dirty="0"/>
              <a:t>P0: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</a:t>
            </a:r>
            <a:r>
              <a:rPr lang="ru-RU" b="1" dirty="0"/>
              <a:t>=4</a:t>
            </a:r>
            <a:r>
              <a:rPr lang="en-US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KEY0 </a:t>
            </a:r>
            <a:r>
              <a:rPr lang="ru-RU" dirty="0"/>
              <a:t>это кнопка </a:t>
            </a:r>
            <a:r>
              <a:rPr lang="en-US" dirty="0"/>
              <a:t>S1 (</a:t>
            </a:r>
            <a:r>
              <a:rPr lang="en-US" dirty="0" err="1"/>
              <a:t>key_sw_p</a:t>
            </a:r>
            <a:r>
              <a:rPr lang="en-US" dirty="0"/>
              <a:t>[3])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KEY1 </a:t>
            </a:r>
            <a:r>
              <a:rPr lang="ru-RU" dirty="0"/>
              <a:t>это кнопка </a:t>
            </a:r>
            <a:r>
              <a:rPr lang="en-US" dirty="0"/>
              <a:t>S2 (</a:t>
            </a:r>
            <a:r>
              <a:rPr lang="en-US" dirty="0" err="1"/>
              <a:t>key_sw_p</a:t>
            </a:r>
            <a:r>
              <a:rPr lang="en-US" dirty="0"/>
              <a:t>[2])</a:t>
            </a:r>
            <a:endParaRPr lang="ru-RU" dirty="0"/>
          </a:p>
          <a:p>
            <a:endParaRPr lang="ru-RU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66FB9289-9297-9BEF-9359-4C74DBFDCAD8}"/>
              </a:ext>
            </a:extLst>
          </p:cNvPr>
          <p:cNvSpPr txBox="1">
            <a:spLocks/>
          </p:cNvSpPr>
          <p:nvPr/>
        </p:nvSpPr>
        <p:spPr>
          <a:xfrm>
            <a:off x="5821290" y="4608935"/>
            <a:ext cx="4234766" cy="15358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Процессор </a:t>
            </a:r>
            <a:r>
              <a:rPr lang="en-US" dirty="0"/>
              <a:t>P1: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</a:t>
            </a:r>
            <a:r>
              <a:rPr lang="ru-RU" b="1" dirty="0"/>
              <a:t>=</a:t>
            </a:r>
            <a:r>
              <a:rPr lang="en-US" b="1" dirty="0"/>
              <a:t>8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KEY0 </a:t>
            </a:r>
            <a:r>
              <a:rPr lang="ru-RU" dirty="0"/>
              <a:t>это кнопка </a:t>
            </a:r>
            <a:r>
              <a:rPr lang="en-US" dirty="0"/>
              <a:t>S3 (</a:t>
            </a:r>
            <a:r>
              <a:rPr lang="en-US" dirty="0" err="1"/>
              <a:t>key_sw_p</a:t>
            </a:r>
            <a:r>
              <a:rPr lang="en-US" dirty="0"/>
              <a:t>[1])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KEY1 </a:t>
            </a:r>
            <a:r>
              <a:rPr lang="ru-RU" dirty="0"/>
              <a:t>это кнопка </a:t>
            </a:r>
            <a:r>
              <a:rPr lang="en-US" dirty="0"/>
              <a:t>S4 (</a:t>
            </a:r>
            <a:r>
              <a:rPr lang="en-US" dirty="0" err="1"/>
              <a:t>key_sw_p</a:t>
            </a:r>
            <a:r>
              <a:rPr lang="en-US" dirty="0"/>
              <a:t>[0])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137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7">
            <a:extLst>
              <a:ext uri="{FF2B5EF4-FFF2-40B4-BE49-F238E27FC236}">
                <a16:creationId xmlns:a16="http://schemas.microsoft.com/office/drawing/2014/main" xmlns="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10" name="Прямоугольник 4">
              <a:extLst>
                <a:ext uri="{FF2B5EF4-FFF2-40B4-BE49-F238E27FC236}">
                  <a16:creationId xmlns:a16="http://schemas.microsoft.com/office/drawing/2014/main" xmlns="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рямоугольник 4">
              <a:extLst>
                <a:ext uri="{FF2B5EF4-FFF2-40B4-BE49-F238E27FC236}">
                  <a16:creationId xmlns:a16="http://schemas.microsoft.com/office/drawing/2014/main" xmlns="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Система разработки</a:t>
            </a:r>
            <a:endParaRPr lang="ru-RU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66FB9289-9297-9BEF-9359-4C74DBFDCA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406" y="1218909"/>
            <a:ext cx="10059020" cy="4534777"/>
          </a:xfrm>
        </p:spPr>
        <p:txBody>
          <a:bodyPr/>
          <a:lstStyle/>
          <a:p>
            <a:r>
              <a:rPr lang="ru-RU" dirty="0"/>
              <a:t>Основная система:  </a:t>
            </a:r>
            <a:r>
              <a:rPr lang="en-US" dirty="0"/>
              <a:t>Visual Studio Code </a:t>
            </a:r>
            <a:r>
              <a:rPr lang="ru-RU" dirty="0"/>
              <a:t>с расширением для </a:t>
            </a:r>
            <a:r>
              <a:rPr lang="en-US" dirty="0" err="1" smtClean="0"/>
              <a:t>SystemVerilog</a:t>
            </a:r>
            <a:r>
              <a:rPr lang="ru-RU" dirty="0" smtClean="0"/>
              <a:t> </a:t>
            </a:r>
            <a:r>
              <a:rPr lang="ru-RU" dirty="0"/>
              <a:t>(рекомендую </a:t>
            </a:r>
            <a:r>
              <a:rPr lang="en-US" dirty="0" err="1"/>
              <a:t>TerosHDL</a:t>
            </a:r>
            <a:r>
              <a:rPr lang="en-US" dirty="0"/>
              <a:t>)</a:t>
            </a:r>
          </a:p>
          <a:p>
            <a:r>
              <a:rPr lang="ru-RU" dirty="0" smtClean="0"/>
              <a:t>Система </a:t>
            </a:r>
            <a:r>
              <a:rPr lang="ru-RU" dirty="0"/>
              <a:t>моделирования</a:t>
            </a:r>
            <a:r>
              <a:rPr lang="en-US" dirty="0"/>
              <a:t>:  	</a:t>
            </a:r>
            <a:r>
              <a:rPr lang="en-US" dirty="0" err="1"/>
              <a:t>ModelSim</a:t>
            </a:r>
            <a:r>
              <a:rPr lang="en-US" dirty="0"/>
              <a:t>, Questa</a:t>
            </a:r>
            <a:endParaRPr lang="ru-RU" dirty="0"/>
          </a:p>
          <a:p>
            <a:r>
              <a:rPr lang="ru-RU" dirty="0"/>
              <a:t>Система разработки ПЛИС:  </a:t>
            </a:r>
            <a:r>
              <a:rPr lang="en-US" dirty="0"/>
              <a:t>	</a:t>
            </a:r>
            <a:r>
              <a:rPr lang="en-US" dirty="0" err="1"/>
              <a:t>Quartus</a:t>
            </a:r>
            <a:r>
              <a:rPr lang="en-US" dirty="0"/>
              <a:t> Lite</a:t>
            </a:r>
            <a:endParaRPr lang="ru-RU" dirty="0"/>
          </a:p>
          <a:p>
            <a:r>
              <a:rPr lang="ru-RU" dirty="0" smtClean="0"/>
              <a:t>Компилирование</a:t>
            </a:r>
            <a:r>
              <a:rPr lang="ru-RU" dirty="0"/>
              <a:t>, запуск моделирования, запуск сборки  производится из встроенного терминала </a:t>
            </a:r>
            <a:r>
              <a:rPr lang="en-US" dirty="0"/>
              <a:t>Visual Studio Code. </a:t>
            </a:r>
            <a:r>
              <a:rPr lang="ru-RU" dirty="0"/>
              <a:t>Используется до 4-х терминалов.</a:t>
            </a:r>
          </a:p>
          <a:p>
            <a:endParaRPr lang="ru-RU" dirty="0"/>
          </a:p>
          <a:p>
            <a:r>
              <a:rPr lang="ru-RU" dirty="0"/>
              <a:t>Основные команды: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vlib_init.sh</a:t>
            </a:r>
            <a:r>
              <a:rPr lang="en-US" dirty="0"/>
              <a:t>  - </a:t>
            </a:r>
            <a:r>
              <a:rPr lang="ru-RU" dirty="0"/>
              <a:t>инициализация библиотеки моделирования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compile.sh</a:t>
            </a:r>
            <a:r>
              <a:rPr lang="en-US" dirty="0"/>
              <a:t> – </a:t>
            </a:r>
            <a:r>
              <a:rPr lang="ru-RU" dirty="0"/>
              <a:t>компиляция проекта для моделирования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c_run_0.sh</a:t>
            </a:r>
            <a:r>
              <a:rPr lang="en-US" dirty="0"/>
              <a:t> – </a:t>
            </a:r>
            <a:r>
              <a:rPr lang="ru-RU" dirty="0"/>
              <a:t>запуск моделирования в консольном режиме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g_run_0.sh</a:t>
            </a:r>
            <a:r>
              <a:rPr lang="en-US" dirty="0"/>
              <a:t> – </a:t>
            </a:r>
            <a:r>
              <a:rPr lang="ru-RU" dirty="0"/>
              <a:t>запуск моделирования в режиме </a:t>
            </a:r>
            <a:r>
              <a:rPr lang="en-US" dirty="0"/>
              <a:t>GUI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p_build.sh</a:t>
            </a:r>
            <a:r>
              <a:rPr lang="en-US" dirty="0"/>
              <a:t> – </a:t>
            </a:r>
            <a:r>
              <a:rPr lang="ru-RU" dirty="0"/>
              <a:t>сборка программ для процессоров </a:t>
            </a:r>
            <a:r>
              <a:rPr lang="en-US" dirty="0"/>
              <a:t>P0 </a:t>
            </a:r>
            <a:r>
              <a:rPr lang="ru-RU" dirty="0"/>
              <a:t>и </a:t>
            </a:r>
            <a:r>
              <a:rPr lang="en-US" dirty="0"/>
              <a:t>P1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x_synthesize.h</a:t>
            </a:r>
            <a:r>
              <a:rPr lang="en-US" dirty="0"/>
              <a:t> – </a:t>
            </a:r>
            <a:r>
              <a:rPr lang="ru-RU" dirty="0"/>
              <a:t>запуск сборки проекта и загрузка проекта на плату</a:t>
            </a:r>
          </a:p>
          <a:p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72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:a16="http://schemas.microsoft.com/office/drawing/2014/main" xmlns="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328" y="244458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67590" y="2872944"/>
            <a:ext cx="4546927" cy="338554"/>
          </a:xfrm>
        </p:spPr>
        <p:txBody>
          <a:bodyPr/>
          <a:lstStyle/>
          <a:p>
            <a:r>
              <a:rPr lang="ru-RU" dirty="0" smtClean="0"/>
              <a:t>Дмитрий Смехов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67590" y="3252708"/>
            <a:ext cx="4546927" cy="338554"/>
          </a:xfrm>
        </p:spPr>
        <p:txBody>
          <a:bodyPr/>
          <a:lstStyle/>
          <a:p>
            <a:r>
              <a:rPr lang="ru-RU" b="0" dirty="0" smtClean="0">
                <a:solidFill>
                  <a:srgbClr val="E54F40"/>
                </a:solidFill>
                <a:latin typeface="Proxima Nova Rg" panose="02000506030000020004" pitchFamily="2" charset="0"/>
              </a:rPr>
              <a:t>Инженер разработчик ПЛИС</a:t>
            </a:r>
            <a:endParaRPr lang="ru-RU" b="0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7590" y="3773865"/>
            <a:ext cx="4546927" cy="788609"/>
          </a:xfrm>
        </p:spPr>
        <p:txBody>
          <a:bodyPr/>
          <a:lstStyle/>
          <a:p>
            <a:r>
              <a:rPr lang="ru-RU" sz="1500" dirty="0" smtClean="0"/>
              <a:t>2001 – 2020    «Инструментальные Системы»</a:t>
            </a:r>
          </a:p>
          <a:p>
            <a:r>
              <a:rPr lang="ru-RU" sz="1500" dirty="0" smtClean="0"/>
              <a:t>2020 – </a:t>
            </a:r>
            <a:r>
              <a:rPr lang="ru-RU" sz="1500" dirty="0" err="1" smtClean="0"/>
              <a:t>н.в</a:t>
            </a:r>
            <a:r>
              <a:rPr lang="ru-RU" sz="1500" dirty="0" smtClean="0"/>
              <a:t>.     </a:t>
            </a:r>
            <a:r>
              <a:rPr lang="en-US" sz="1500" dirty="0" smtClean="0"/>
              <a:t> </a:t>
            </a:r>
            <a:r>
              <a:rPr lang="ru-RU" sz="1500" dirty="0" smtClean="0"/>
              <a:t>«</a:t>
            </a:r>
            <a:r>
              <a:rPr lang="en-US" sz="1500" dirty="0" smtClean="0"/>
              <a:t>IRQ</a:t>
            </a:r>
            <a:r>
              <a:rPr lang="ru-RU" sz="1500" dirty="0" smtClean="0"/>
              <a:t>»</a:t>
            </a:r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160307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7">
            <a:extLst>
              <a:ext uri="{FF2B5EF4-FFF2-40B4-BE49-F238E27FC236}">
                <a16:creationId xmlns:a16="http://schemas.microsoft.com/office/drawing/2014/main" xmlns="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11" name="Прямоугольник 4">
              <a:extLst>
                <a:ext uri="{FF2B5EF4-FFF2-40B4-BE49-F238E27FC236}">
                  <a16:creationId xmlns:a16="http://schemas.microsoft.com/office/drawing/2014/main" xmlns="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рямоугольник 4">
              <a:extLst>
                <a:ext uri="{FF2B5EF4-FFF2-40B4-BE49-F238E27FC236}">
                  <a16:creationId xmlns:a16="http://schemas.microsoft.com/office/drawing/2014/main" xmlns="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05713CAA-30A1-A8AD-B76F-9138C3C60A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ТЕМЫ ЗАНЯТИЯ</a:t>
            </a:r>
            <a:endParaRPr lang="ru-RU" dirty="0"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8ADA7375-4BCD-A689-EC0F-4AEA67C3A5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ЩЕЛКНИТЕ, ЧТОБЫ ОТРЕДАКТИРОВАТЬ ТЕКСТ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D003439F-615E-D5F5-8A4A-326A58A49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5" r="66364"/>
          <a:stretch/>
        </p:blipFill>
        <p:spPr>
          <a:xfrm>
            <a:off x="8422511" y="0"/>
            <a:ext cx="3769489" cy="6858000"/>
          </a:xfrm>
          <a:prstGeom prst="rect">
            <a:avLst/>
          </a:prstGeom>
          <a:effectLst>
            <a:innerShdw blurRad="1270000" dist="346633" dir="6310269">
              <a:prstClr val="black">
                <a:alpha val="80178"/>
              </a:prstClr>
            </a:innerShdw>
          </a:effectLst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66FB9289-9297-9BEF-9359-4C74DBFDCA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000" y="1739414"/>
            <a:ext cx="6798733" cy="3568565"/>
          </a:xfrm>
        </p:spPr>
        <p:txBody>
          <a:bodyPr/>
          <a:lstStyle/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Многопортовая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 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память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Арбитр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Лабораторная работа – подключение </a:t>
            </a: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многопортовой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 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памяти к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schoolRISCV</a:t>
            </a:r>
            <a:endParaRPr lang="ru-RU" sz="2000" dirty="0">
              <a:latin typeface="Proxima Nova Rg" panose="0200050603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00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7">
            <a:extLst>
              <a:ext uri="{FF2B5EF4-FFF2-40B4-BE49-F238E27FC236}">
                <a16:creationId xmlns:a16="http://schemas.microsoft.com/office/drawing/2014/main" xmlns="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6" name="Прямоугольник 4">
              <a:extLst>
                <a:ext uri="{FF2B5EF4-FFF2-40B4-BE49-F238E27FC236}">
                  <a16:creationId xmlns:a16="http://schemas.microsoft.com/office/drawing/2014/main" xmlns="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рямоугольник 4">
              <a:extLst>
                <a:ext uri="{FF2B5EF4-FFF2-40B4-BE49-F238E27FC236}">
                  <a16:creationId xmlns:a16="http://schemas.microsoft.com/office/drawing/2014/main" xmlns="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DDA6BF21-DB9E-737D-24E9-1A587615D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ЩЕЛКНИТЕ, ЧТОБЫ ОТРЕДАКТИРОВАТЬ ТЕКСТ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МАТЕРИАЛЫ К ЛАБОРАТОРНОЙ РАБОТЕ</a:t>
            </a:r>
            <a:endParaRPr lang="ru-RU" dirty="0"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66FB9289-9297-9BEF-9359-4C74DBFDCA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000" y="1317383"/>
            <a:ext cx="10059020" cy="4773928"/>
          </a:xfrm>
        </p:spPr>
        <p:txBody>
          <a:bodyPr/>
          <a:lstStyle/>
          <a:p>
            <a:pPr marL="108000">
              <a:lnSpc>
                <a:spcPct val="140000"/>
              </a:lnSpc>
              <a:spcBef>
                <a:spcPts val="1063"/>
              </a:spcBef>
              <a:buClr>
                <a:srgbClr val="000000"/>
              </a:buClr>
              <a:buSzPct val="45000"/>
            </a:pPr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Артём </a:t>
            </a:r>
            <a:r>
              <a:rPr lang="ru-RU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Воронов, Роман Воронов «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Multibank memory: </a:t>
            </a:r>
            <a:r>
              <a:rPr lang="ru-RU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Создание </a:t>
            </a:r>
            <a:r>
              <a:rPr lang="ru-RU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многопортовой</a:t>
            </a:r>
            <a:r>
              <a:rPr lang="ru-RU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 памяти, оптимальное количество банков и минимизация конфликтов».  Доклад на </a:t>
            </a:r>
            <a:r>
              <a:rPr lang="ru-RU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ChipExpo</a:t>
            </a:r>
            <a:r>
              <a:rPr lang="ru-RU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 2021</a:t>
            </a:r>
          </a:p>
          <a:p>
            <a:pPr marL="108000">
              <a:lnSpc>
                <a:spcPct val="170000"/>
              </a:lnSpc>
              <a:spcBef>
                <a:spcPts val="1063"/>
              </a:spcBef>
              <a:buClr>
                <a:srgbClr val="000000"/>
              </a:buClr>
              <a:buSzPct val="45000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  <a:hlinkClick r:id="rId2"/>
              </a:rPr>
              <a:t>https://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  <a:hlinkClick r:id="rId2"/>
              </a:rPr>
              <a:t>docs.google.com/presentation/d/1fUaT1Cj00Atk1U16H0rVfGz-CQNtRglJ2jaHsq2IkZo/edit#slide=id.p</a:t>
            </a:r>
            <a:endParaRPr lang="ru-RU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</a:endParaRPr>
          </a:p>
          <a:p>
            <a:pPr marL="108000">
              <a:lnSpc>
                <a:spcPct val="170000"/>
              </a:lnSpc>
              <a:spcBef>
                <a:spcPts val="1063"/>
              </a:spcBef>
              <a:buClr>
                <a:srgbClr val="000000"/>
              </a:buClr>
              <a:buSzPct val="45000"/>
            </a:pPr>
            <a:endParaRPr lang="ru-RU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</a:endParaRPr>
          </a:p>
          <a:p>
            <a:pPr marL="108000">
              <a:lnSpc>
                <a:spcPct val="130000"/>
              </a:lnSpc>
              <a:spcBef>
                <a:spcPts val="1063"/>
              </a:spcBef>
              <a:buClr>
                <a:srgbClr val="000000"/>
              </a:buClr>
              <a:buSzPct val="45000"/>
            </a:pPr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Презентация</a:t>
            </a:r>
            <a:r>
              <a:rPr lang="ru-RU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: «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schoolRISCV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 + VGA</a:t>
            </a:r>
            <a:r>
              <a:rPr lang="ru-RU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»</a:t>
            </a:r>
          </a:p>
          <a:p>
            <a:pPr marL="108000">
              <a:lnSpc>
                <a:spcPct val="130000"/>
              </a:lnSpc>
              <a:spcBef>
                <a:spcPts val="1063"/>
              </a:spcBef>
              <a:buClr>
                <a:srgbClr val="000000"/>
              </a:buClr>
              <a:buSzPct val="45000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  <a:hlinkClick r:id="rId3"/>
              </a:rPr>
              <a:t>https://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  <a:hlinkClick r:id="rId3"/>
              </a:rPr>
              <a:t>github.com/DigitalDesignSchool/ce2020labs/blob/master/day_4/doc/schoolRiscV_vga.pdf</a:t>
            </a:r>
            <a:endParaRPr lang="ru-RU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</a:endParaRPr>
          </a:p>
          <a:p>
            <a:pPr marL="108000">
              <a:lnSpc>
                <a:spcPct val="130000"/>
              </a:lnSpc>
              <a:spcBef>
                <a:spcPts val="1063"/>
              </a:spcBef>
              <a:buClr>
                <a:srgbClr val="000000"/>
              </a:buClr>
              <a:buSzPct val="45000"/>
            </a:pPr>
            <a:endParaRPr lang="ru-RU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</a:endParaRPr>
          </a:p>
          <a:p>
            <a:pPr marL="108000">
              <a:lnSpc>
                <a:spcPct val="170000"/>
              </a:lnSpc>
              <a:spcBef>
                <a:spcPts val="1063"/>
              </a:spcBef>
              <a:buClr>
                <a:srgbClr val="000000"/>
              </a:buClr>
              <a:buSzPct val="45000"/>
            </a:pPr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Шаблон </a:t>
            </a:r>
            <a:r>
              <a:rPr lang="ru-RU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</a:rPr>
              <a:t>тестирования: </a:t>
            </a:r>
            <a:r>
              <a:rPr lang="ru-RU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Rg" panose="02000506030000020004" charset="0"/>
                <a:hlinkClick r:id="rId4"/>
              </a:rPr>
              <a:t>https://github.com/DigitalDesignSchool/ce2020labs/tree/master/next_step/dsmv/test_template/chip-expo-2021-template-1-param</a:t>
            </a:r>
            <a:endParaRPr lang="ru-RU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Rg" panose="02000506030000020004" charset="0"/>
            </a:endParaRPr>
          </a:p>
          <a:p>
            <a:endParaRPr lang="ru-RU" dirty="0">
              <a:latin typeface="Proxima Nova Rg" panose="0200050603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54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7">
            <a:extLst>
              <a:ext uri="{FF2B5EF4-FFF2-40B4-BE49-F238E27FC236}">
                <a16:creationId xmlns:a16="http://schemas.microsoft.com/office/drawing/2014/main" xmlns="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8" name="Прямоугольник 4">
              <a:extLst>
                <a:ext uri="{FF2B5EF4-FFF2-40B4-BE49-F238E27FC236}">
                  <a16:creationId xmlns:a16="http://schemas.microsoft.com/office/drawing/2014/main" xmlns="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рямоугольник 4">
              <a:extLst>
                <a:ext uri="{FF2B5EF4-FFF2-40B4-BE49-F238E27FC236}">
                  <a16:creationId xmlns:a16="http://schemas.microsoft.com/office/drawing/2014/main" xmlns="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DDA6BF21-DB9E-737D-24E9-1A587615D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ЩЕЛКНИТЕ, ЧТОБЫ ОТРЕДАКТИРОВАТЬ ТЕКСТ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КОМПОНЕНТ МНОГОПОРТОВОЙ ПАМЯТИ</a:t>
            </a:r>
            <a:endParaRPr lang="ru-RU" dirty="0"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pic>
        <p:nvPicPr>
          <p:cNvPr id="6" name="Picture 2" descr="https://lh4.googleusercontent.com/0CrC_J-0V6cZ3H5SsBIOP72Rlh4BG96ZSA2HE3sWBSlnr0smfpc6OrQPYQfV_kBNlr6xysl_ziXS94VKKCPVp9lls9LvVKbR-zA3QNuKF_bDNVjBD7XU76hzGV-ZccvlNUP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575" y="1815691"/>
            <a:ext cx="3951286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1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7">
            <a:extLst>
              <a:ext uri="{FF2B5EF4-FFF2-40B4-BE49-F238E27FC236}">
                <a16:creationId xmlns:a16="http://schemas.microsoft.com/office/drawing/2014/main" xmlns="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8" name="Прямоугольник 4">
              <a:extLst>
                <a:ext uri="{FF2B5EF4-FFF2-40B4-BE49-F238E27FC236}">
                  <a16:creationId xmlns:a16="http://schemas.microsoft.com/office/drawing/2014/main" xmlns="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рямоугольник 4">
              <a:extLst>
                <a:ext uri="{FF2B5EF4-FFF2-40B4-BE49-F238E27FC236}">
                  <a16:creationId xmlns:a16="http://schemas.microsoft.com/office/drawing/2014/main" xmlns="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DDA6BF21-DB9E-737D-24E9-1A587615D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ЩЕЛКНИТЕ, ЧТОБЫ ОТРЕДАКТИРОВАТЬ ТЕКСТ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ПРИМЕР ЧТЕНИЯ И ЗАПИСИ</a:t>
            </a:r>
            <a:endParaRPr lang="ru-RU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pic>
        <p:nvPicPr>
          <p:cNvPr id="6" name="Picture 2" descr="https://lh4.googleusercontent.com/28OeOUGm5hOgwu31iNJJg1_UPYavHowOKp0XKSUCgR2qSeeMYRvazVzdFb-PhYTF70GBv-bJRA7LSVsl15SLUOBgdZBmh33HgtMGsqFWM6Ga9huhwDYjDG9DJF5cLv1xr6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743" y="1664780"/>
            <a:ext cx="6800850" cy="424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64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>
            <a:extLst>
              <a:ext uri="{FF2B5EF4-FFF2-40B4-BE49-F238E27FC236}">
                <a16:creationId xmlns:a16="http://schemas.microsoft.com/office/drawing/2014/main" xmlns="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18" name="Прямоугольник 4">
              <a:extLst>
                <a:ext uri="{FF2B5EF4-FFF2-40B4-BE49-F238E27FC236}">
                  <a16:creationId xmlns:a16="http://schemas.microsoft.com/office/drawing/2014/main" xmlns="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рямоугольник 4">
              <a:extLst>
                <a:ext uri="{FF2B5EF4-FFF2-40B4-BE49-F238E27FC236}">
                  <a16:creationId xmlns:a16="http://schemas.microsoft.com/office/drawing/2014/main" xmlns="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DDA6BF21-DB9E-737D-24E9-1A587615D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ЩЕЛКНИТЕ, ЧТОБЫ ОТРЕДАКТИРОВАТЬ ТЕКСТ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ПРИМЕР СИСТЕМЫ</a:t>
            </a:r>
            <a:endParaRPr lang="ru-RU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591865" y="2052479"/>
            <a:ext cx="1808907" cy="13068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CPU0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408289" y="1620431"/>
            <a:ext cx="2376264" cy="41764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MULTIBANK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MEMORY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591864" y="4140711"/>
            <a:ext cx="1808907" cy="13068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CPU1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4400772" y="2412519"/>
            <a:ext cx="2007517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4400771" y="3060591"/>
            <a:ext cx="2007517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400772" y="4500751"/>
            <a:ext cx="2007517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4400772" y="5076815"/>
            <a:ext cx="2007517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26308" y="205247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5126308" y="27092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5132057" y="406870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5150258" y="47074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651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7">
            <a:extLst>
              <a:ext uri="{FF2B5EF4-FFF2-40B4-BE49-F238E27FC236}">
                <a16:creationId xmlns:a16="http://schemas.microsoft.com/office/drawing/2014/main" xmlns="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6" name="Прямоугольник 4">
              <a:extLst>
                <a:ext uri="{FF2B5EF4-FFF2-40B4-BE49-F238E27FC236}">
                  <a16:creationId xmlns:a16="http://schemas.microsoft.com/office/drawing/2014/main" xmlns="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рямоугольник 4">
              <a:extLst>
                <a:ext uri="{FF2B5EF4-FFF2-40B4-BE49-F238E27FC236}">
                  <a16:creationId xmlns:a16="http://schemas.microsoft.com/office/drawing/2014/main" xmlns="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TextShape 1"/>
          <p:cNvSpPr txBox="1"/>
          <p:nvPr/>
        </p:nvSpPr>
        <p:spPr>
          <a:xfrm>
            <a:off x="522240" y="272987"/>
            <a:ext cx="11059006" cy="5107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ru-RU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ПРОБЛЕМА КОНФЛИКТОВ</a:t>
            </a:r>
            <a:endParaRPr lang="ru-RU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pic>
        <p:nvPicPr>
          <p:cNvPr id="3074" name="Picture 2" descr="https://lh4.googleusercontent.com/cZ_BJKvkKlTcBGDXnTvRXzg55DHhh7aNSKt7ncfDX1rVkut76N3hzbdOQkVPCCi6WGmGnDtzhshLRK6C4IfG66gXnq1aTZZ102riLPMegWwaq8pnoz0lwKz7v-hxXNV0jE_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743" y="1388570"/>
            <a:ext cx="5312489" cy="43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22241" y="1948522"/>
            <a:ext cx="5312489" cy="1727495"/>
          </a:xfrm>
          <a:prstGeom prst="rect">
            <a:avLst/>
          </a:prstGeom>
        </p:spPr>
        <p:txBody>
          <a:bodyPr wrap="square" lIns="110588" tIns="55294" rIns="110588" bIns="55294">
            <a:spAutoFit/>
          </a:bodyPr>
          <a:lstStyle/>
          <a:p>
            <a:r>
              <a:rPr lang="ru-RU" sz="1500" dirty="0">
                <a:latin typeface="Proxima Nova Rg" panose="02000506030000020004" charset="0"/>
                <a:cs typeface="Proxima Nova Extrabold" panose="020B0604020202020204" charset="0"/>
              </a:rPr>
              <a:t>Что делать при одновременном обращении к памяти по двум и более портам?</a:t>
            </a:r>
            <a:br>
              <a:rPr lang="ru-RU" sz="1500" dirty="0">
                <a:latin typeface="Proxima Nova Rg" panose="02000506030000020004" charset="0"/>
                <a:cs typeface="Proxima Nova Extrabold" panose="020B0604020202020204" charset="0"/>
              </a:rPr>
            </a:br>
            <a:r>
              <a:rPr lang="ru-RU" sz="1500" dirty="0">
                <a:latin typeface="Proxima Nova Rg" panose="02000506030000020004" charset="0"/>
                <a:cs typeface="Proxima Nova Extrabold" panose="020B0604020202020204" charset="0"/>
              </a:rPr>
              <a:t/>
            </a:r>
            <a:br>
              <a:rPr lang="ru-RU" sz="1500" dirty="0">
                <a:latin typeface="Proxima Nova Rg" panose="02000506030000020004" charset="0"/>
                <a:cs typeface="Proxima Nova Extrabold" panose="020B0604020202020204" charset="0"/>
              </a:rPr>
            </a:br>
            <a:r>
              <a:rPr lang="ru-RU" sz="1500" dirty="0">
                <a:latin typeface="Proxima Nova Rg" panose="02000506030000020004" charset="0"/>
                <a:cs typeface="Proxima Nova Extrabold" panose="020B0604020202020204" charset="0"/>
              </a:rPr>
              <a:t>Стандартные блоки памяти позволяют обработать только один запрос.</a:t>
            </a:r>
          </a:p>
          <a:p>
            <a:r>
              <a:rPr lang="ru-RU" sz="1500" dirty="0">
                <a:latin typeface="Proxima Nova Rg" panose="02000506030000020004" charset="0"/>
                <a:cs typeface="Proxima Nova Extrabold" panose="020B0604020202020204" charset="0"/>
              </a:rPr>
              <a:t/>
            </a:r>
            <a:br>
              <a:rPr lang="ru-RU" sz="1500" dirty="0">
                <a:latin typeface="Proxima Nova Rg" panose="02000506030000020004" charset="0"/>
                <a:cs typeface="Proxima Nova Extrabold" panose="020B0604020202020204" charset="0"/>
              </a:rPr>
            </a:br>
            <a:endParaRPr lang="ru-RU" sz="1500" dirty="0">
              <a:latin typeface="Proxima Nova Rg" panose="02000506030000020004" charset="0"/>
              <a:cs typeface="Proxima Nova Extra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6900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7">
            <a:extLst>
              <a:ext uri="{FF2B5EF4-FFF2-40B4-BE49-F238E27FC236}">
                <a16:creationId xmlns:a16="http://schemas.microsoft.com/office/drawing/2014/main" xmlns="" id="{462158C8-5FD0-154B-87F2-F12A1A41B8A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8000"/>
          </a:xfrm>
        </p:grpSpPr>
        <p:sp>
          <p:nvSpPr>
            <p:cNvPr id="11" name="Прямоугольник 4">
              <a:extLst>
                <a:ext uri="{FF2B5EF4-FFF2-40B4-BE49-F238E27FC236}">
                  <a16:creationId xmlns:a16="http://schemas.microsoft.com/office/drawing/2014/main" xmlns="" id="{75C8B838-6E67-1E4E-8687-EEBEBEEC4F2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F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рямоугольник 4">
              <a:extLst>
                <a:ext uri="{FF2B5EF4-FFF2-40B4-BE49-F238E27FC236}">
                  <a16:creationId xmlns:a16="http://schemas.microsoft.com/office/drawing/2014/main" xmlns="" id="{886C8C82-9505-E14F-A439-64E1F85E39C2}"/>
                </a:ext>
              </a:extLst>
            </p:cNvPr>
            <p:cNvSpPr/>
            <p:nvPr/>
          </p:nvSpPr>
          <p:spPr>
            <a:xfrm>
              <a:off x="152400" y="152400"/>
              <a:ext cx="11881945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50ECD60-6A6C-EC54-EC11-2F1474F4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roxima Nova Extrabold" panose="020B0604020202020204" charset="0"/>
                <a:cs typeface="Proxima Nova Extrabold" panose="020B0604020202020204" charset="0"/>
              </a:rPr>
              <a:t>ЗАДЕРЖКА ЗАПРОСА: АРБИТРАЖ ЗАПРОСОВ</a:t>
            </a:r>
            <a:endParaRPr lang="ru-RU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roxima Nova Extrabold" panose="020B0604020202020204" charset="0"/>
              <a:cs typeface="Proxima Nova Extrabold" panose="020B060402020202020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Picture 2" descr="https://lh6.googleusercontent.com/0fjCBx_yM71TqK4pHGAeok9OlWpo1gRPw-pqcaFGsv9P86gyAc221zb_383VeXV7KSKoVaOfmRVlH0V-9pHNYmV26E1cXudqnS4nKk02dHbbGWoWqGohCG-bek3aH7iP8Od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976" y="1608558"/>
            <a:ext cx="6828953" cy="437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1485" y="1931310"/>
            <a:ext cx="244827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Proxima Nova Rg" panose="02000506030000020004" charset="0"/>
              </a:rPr>
              <a:t>Плюсы:</a:t>
            </a:r>
            <a:endParaRPr lang="ru-RU" sz="1600" dirty="0">
              <a:latin typeface="Proxima Nova Rg" panose="0200050603000002000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1600" dirty="0">
                <a:latin typeface="Proxima Nova Rg" panose="02000506030000020004" charset="0"/>
              </a:rPr>
              <a:t>Только один блок памяти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1600" dirty="0">
                <a:latin typeface="Proxima Nova Rg" panose="02000506030000020004" charset="0"/>
              </a:rPr>
              <a:t>Малый размер на чипе</a:t>
            </a:r>
          </a:p>
          <a:p>
            <a:r>
              <a:rPr lang="ru-RU" sz="1600" dirty="0">
                <a:latin typeface="Proxima Nova Rg" panose="02000506030000020004" charset="0"/>
              </a:rPr>
              <a:t/>
            </a:r>
            <a:br>
              <a:rPr lang="ru-RU" sz="1600" dirty="0">
                <a:latin typeface="Proxima Nova Rg" panose="02000506030000020004" charset="0"/>
              </a:rPr>
            </a:br>
            <a:r>
              <a:rPr lang="ru-RU" sz="1600" b="1" dirty="0">
                <a:latin typeface="Proxima Nova Rg" panose="02000506030000020004" charset="0"/>
              </a:rPr>
              <a:t>Минусы:</a:t>
            </a:r>
            <a:endParaRPr lang="ru-RU" sz="1600" dirty="0">
              <a:latin typeface="Proxima Nova Rg" panose="0200050603000002000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1600" dirty="0">
                <a:latin typeface="Proxima Nova Rg" panose="02000506030000020004" charset="0"/>
              </a:rPr>
              <a:t>Время транзакции зависит от количества </a:t>
            </a:r>
            <a:r>
              <a:rPr lang="ru-RU" sz="1600" dirty="0" err="1">
                <a:latin typeface="Proxima Nova Rg" panose="02000506030000020004" charset="0"/>
              </a:rPr>
              <a:t>запросчиков</a:t>
            </a:r>
            <a:endParaRPr lang="ru-RU" sz="1600" dirty="0">
              <a:latin typeface="Proxima Nova Rg" panose="02000506030000020004" charset="0"/>
            </a:endParaRPr>
          </a:p>
          <a:p>
            <a:endParaRPr lang="ru-RU" dirty="0">
              <a:latin typeface="Proxima Nova Rg" panose="0200050603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57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6538</TotalTime>
  <Words>468</Words>
  <Application>Microsoft Office PowerPoint</Application>
  <PresentationFormat>Произвольный</PresentationFormat>
  <Paragraphs>154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Arial</vt:lpstr>
      <vt:lpstr>Proxima Nova Semibold</vt:lpstr>
      <vt:lpstr>Proxima Nova Rg</vt:lpstr>
      <vt:lpstr>Wingdings</vt:lpstr>
      <vt:lpstr>Futura PT Light</vt:lpstr>
      <vt:lpstr>Proxima Nova Extrabold</vt:lpstr>
      <vt:lpstr>Futura PT Book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Dmitry</cp:lastModifiedBy>
  <cp:revision>40</cp:revision>
  <dcterms:created xsi:type="dcterms:W3CDTF">2022-09-02T11:18:13Z</dcterms:created>
  <dcterms:modified xsi:type="dcterms:W3CDTF">2022-11-10T19:26:42Z</dcterms:modified>
</cp:coreProperties>
</file>